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7" r:id="rId13"/>
    <p:sldId id="266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50" d="100"/>
          <a:sy n="50" d="100"/>
        </p:scale>
        <p:origin x="7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.se/uppslagsverk/ordbok/svensk/ensamhet" TargetMode="External"/><Relationship Id="rId2" Type="http://schemas.openxmlformats.org/officeDocument/2006/relationships/hyperlink" Target="https://www.ne.se/uppslagsverk/ordbok/svensk/alienation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ne.se/uppslagsverk/ordbok/svensk/fr%C3%A4mlingskap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v.wikipedia.org/wiki/Grupp_(sociologi)" TargetMode="External"/><Relationship Id="rId2" Type="http://schemas.openxmlformats.org/officeDocument/2006/relationships/hyperlink" Target="https://sv.wikipedia.org/wiki/Marginaliser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v.wikipedia.org/wiki/Mobbning" TargetMode="External"/><Relationship Id="rId5" Type="http://schemas.openxmlformats.org/officeDocument/2006/relationships/hyperlink" Target="https://sv.wikipedia.org/wiki/Utanf%C3%B6rskap#cite_note-NE_utanf.C3.B6rskap-1" TargetMode="External"/><Relationship Id="rId4" Type="http://schemas.openxmlformats.org/officeDocument/2006/relationships/hyperlink" Target="https://sv.wikipedia.org/wiki/E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cef-irc.org/publications/pdf/RC13_eng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C3AB06-7449-40C4-8096-6491E28B39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3889" y="0"/>
            <a:ext cx="6905985" cy="6738425"/>
          </a:xfrm>
        </p:spPr>
        <p:txBody>
          <a:bodyPr>
            <a:normAutofit fontScale="90000"/>
          </a:bodyPr>
          <a:lstStyle/>
          <a:p>
            <a:pPr algn="l"/>
            <a:r>
              <a:rPr lang="sv-SE" dirty="0"/>
              <a:t>Utanförskap</a:t>
            </a:r>
            <a:br>
              <a:rPr lang="sv-SE" dirty="0"/>
            </a:br>
            <a:br>
              <a:rPr lang="sv-SE" dirty="0"/>
            </a:br>
            <a:r>
              <a:rPr lang="sv-SE" sz="3100" dirty="0"/>
              <a:t>Att stå utanför viss gemenskap i hem, arbets-, kultur- el. samhällsliv, mellan medlemmar av ett land, folk </a:t>
            </a:r>
            <a:r>
              <a:rPr lang="sv-SE" sz="3100" dirty="0" err="1"/>
              <a:t>etc</a:t>
            </a:r>
            <a:br>
              <a:rPr lang="sv-SE" sz="3100" dirty="0"/>
            </a:br>
            <a:r>
              <a:rPr lang="sv-SE" sz="3100" dirty="0"/>
              <a:t>{→</a:t>
            </a:r>
            <a:r>
              <a:rPr lang="sv-SE" sz="3100" b="1" dirty="0">
                <a:hlinkClick r:id="rId2"/>
              </a:rPr>
              <a:t>alienation</a:t>
            </a:r>
            <a:r>
              <a:rPr lang="sv-SE" sz="3100" dirty="0"/>
              <a:t>, </a:t>
            </a:r>
            <a:r>
              <a:rPr lang="sv-SE" sz="3100" b="1" dirty="0">
                <a:hlinkClick r:id="rId3"/>
              </a:rPr>
              <a:t>ensamhet</a:t>
            </a:r>
            <a:r>
              <a:rPr lang="sv-SE" sz="3100" dirty="0"/>
              <a:t>, </a:t>
            </a:r>
            <a:r>
              <a:rPr lang="sv-SE" sz="3100" b="1" dirty="0">
                <a:hlinkClick r:id="rId4"/>
              </a:rPr>
              <a:t>främlingskap</a:t>
            </a:r>
            <a:r>
              <a:rPr lang="sv-SE" sz="3100" dirty="0"/>
              <a:t>}: </a:t>
            </a:r>
            <a:br>
              <a:rPr lang="sv-SE" sz="3100" dirty="0"/>
            </a:br>
            <a:r>
              <a:rPr lang="sv-SE" sz="3100" i="1" dirty="0"/>
              <a:t>Invandrarna skall inte dömas till permanent ~</a:t>
            </a:r>
            <a:r>
              <a:rPr lang="sv-SE" sz="3100" dirty="0"/>
              <a:t>; </a:t>
            </a:r>
            <a:r>
              <a:rPr lang="sv-SE" sz="3100" i="1" dirty="0"/>
              <a:t>känslan av ~ i storstädernas betonggetton</a:t>
            </a:r>
            <a:br>
              <a:rPr lang="sv-SE" sz="2400" dirty="0"/>
            </a:br>
            <a:br>
              <a:rPr lang="sv-SE" sz="2400" dirty="0"/>
            </a:br>
            <a:r>
              <a:rPr lang="sv-SE" sz="2000" dirty="0"/>
              <a:t>BET.NYANS: spec. i pol. debatt om att stå utanför EU ⟨ibl. uppfattat som ngt nedsätt.⟩: </a:t>
            </a:r>
            <a:r>
              <a:rPr lang="sv-SE" sz="2000" i="1" dirty="0"/>
              <a:t>svenskarna valde att ansluta sig till EU, medan norrmännen valde ~et</a:t>
            </a:r>
            <a:br>
              <a:rPr lang="sv-SE" sz="2000" dirty="0"/>
            </a:br>
            <a:r>
              <a:rPr lang="sv-SE" sz="2000" dirty="0"/>
              <a:t>HIST.: sedan 1970</a:t>
            </a:r>
            <a:br>
              <a:rPr lang="sv-SE" sz="2000" dirty="0"/>
            </a:br>
            <a:r>
              <a:rPr lang="sv-SE" sz="2000" b="1" dirty="0"/>
              <a:t>Källangivelse</a:t>
            </a:r>
            <a:br>
              <a:rPr lang="sv-SE" sz="2000" b="1" dirty="0"/>
            </a:br>
            <a:r>
              <a:rPr lang="sv-SE" sz="2000" i="1" dirty="0"/>
              <a:t>Nationalencyklopedin,</a:t>
            </a:r>
            <a:r>
              <a:rPr lang="sv-SE" sz="2000" dirty="0"/>
              <a:t> utanförskap.</a:t>
            </a:r>
            <a:br>
              <a:rPr lang="sv-SE" sz="2000" dirty="0"/>
            </a:br>
            <a:r>
              <a:rPr lang="sv-SE" sz="2000" dirty="0"/>
              <a:t> http://www.ne.se (hämtad 2017-11-20)</a:t>
            </a:r>
            <a:br>
              <a:rPr lang="sv-SE" sz="2000" dirty="0"/>
            </a:b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861752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58BA41-24F6-4BB0-B7AA-EFB09C886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26610"/>
            <a:ext cx="7958331" cy="633045"/>
          </a:xfrm>
        </p:spPr>
        <p:txBody>
          <a:bodyPr>
            <a:normAutofit fontScale="90000"/>
          </a:bodyPr>
          <a:lstStyle/>
          <a:p>
            <a:pPr algn="ctr"/>
            <a:r>
              <a:rPr lang="sv-SE" dirty="0"/>
              <a:t>Framtida debatter (?):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0FC7350-A319-4036-A8B8-4EDE64769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357" y="759655"/>
            <a:ext cx="8417782" cy="5669280"/>
          </a:xfrm>
        </p:spPr>
        <p:txBody>
          <a:bodyPr>
            <a:normAutofit/>
          </a:bodyPr>
          <a:lstStyle/>
          <a:p>
            <a:r>
              <a:rPr lang="sv-SE" sz="3400" dirty="0"/>
              <a:t>Mäns ökande utanförskap </a:t>
            </a:r>
            <a:r>
              <a:rPr lang="sv-SE" sz="3400" dirty="0" err="1"/>
              <a:t>pga</a:t>
            </a:r>
            <a:r>
              <a:rPr lang="sv-SE" sz="3400" dirty="0"/>
              <a:t> ökande utbildningsglapp             (Emma </a:t>
            </a:r>
            <a:r>
              <a:rPr lang="sv-SE" sz="3400" dirty="0" err="1"/>
              <a:t>Leijnse</a:t>
            </a:r>
            <a:r>
              <a:rPr lang="sv-SE" sz="3400" dirty="0"/>
              <a:t>: ”Fördel kvinna” 2017)</a:t>
            </a:r>
          </a:p>
          <a:p>
            <a:r>
              <a:rPr lang="sv-SE" sz="3400" dirty="0"/>
              <a:t>Ungas ökande utanförskap </a:t>
            </a:r>
            <a:r>
              <a:rPr lang="sv-SE" sz="3400" dirty="0" err="1"/>
              <a:t>pga</a:t>
            </a:r>
            <a:r>
              <a:rPr lang="sv-SE" sz="3400" dirty="0"/>
              <a:t> bostadsbrist</a:t>
            </a:r>
          </a:p>
          <a:p>
            <a:r>
              <a:rPr lang="sv-SE" sz="3400" dirty="0"/>
              <a:t>Ökande antal papperslösa med ett akut utanförskap</a:t>
            </a:r>
          </a:p>
        </p:txBody>
      </p:sp>
    </p:spTree>
    <p:extLst>
      <p:ext uri="{BB962C8B-B14F-4D97-AF65-F5344CB8AC3E}">
        <p14:creationId xmlns:p14="http://schemas.microsoft.com/office/powerpoint/2010/main" val="4159977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6EB1FB-671C-4198-A9B3-8296627D9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361951"/>
            <a:ext cx="7958331" cy="971550"/>
          </a:xfrm>
        </p:spPr>
        <p:txBody>
          <a:bodyPr/>
          <a:lstStyle/>
          <a:p>
            <a:pPr algn="ctr"/>
            <a:r>
              <a:rPr lang="sv-SE" dirty="0"/>
              <a:t>Framtida debatter? (forts)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19A93E5-AB05-4B3A-9463-203D07667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1333501"/>
            <a:ext cx="10020300" cy="5181599"/>
          </a:xfrm>
        </p:spPr>
        <p:txBody>
          <a:bodyPr>
            <a:normAutofit lnSpcReduction="10000"/>
          </a:bodyPr>
          <a:lstStyle/>
          <a:p>
            <a:r>
              <a:rPr lang="sv-SE" sz="3200" dirty="0"/>
              <a:t>Digitalt utanförskap (närapå en miljon!)</a:t>
            </a:r>
          </a:p>
          <a:p>
            <a:r>
              <a:rPr lang="sv-SE" sz="3200" dirty="0"/>
              <a:t>Etniska utanförskap där kontaktytorna till majoritetssamhället krymper (ex Malmö) (ex religiösa friskolor)</a:t>
            </a:r>
          </a:p>
          <a:p>
            <a:r>
              <a:rPr lang="sv-SE" sz="3200" dirty="0"/>
              <a:t>(Frånvaron av) anpassning för de med neuropsykiatriska funktionshinder</a:t>
            </a:r>
          </a:p>
          <a:p>
            <a:r>
              <a:rPr lang="sv-SE" sz="3200" dirty="0"/>
              <a:t>De som står utanför utanförskapet… (en ofta osynlig grupp)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8033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FFD7F4-38EF-4913-8619-5711C667F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33351"/>
            <a:ext cx="7958331" cy="685800"/>
          </a:xfrm>
        </p:spPr>
        <p:txBody>
          <a:bodyPr/>
          <a:lstStyle/>
          <a:p>
            <a:pPr algn="ctr"/>
            <a:r>
              <a:rPr lang="sv-SE" dirty="0"/>
              <a:t>Statistik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5E443A-9088-4034-B8F4-C668135FE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750" y="819151"/>
            <a:ext cx="9522389" cy="6038849"/>
          </a:xfrm>
        </p:spPr>
        <p:txBody>
          <a:bodyPr>
            <a:normAutofit/>
          </a:bodyPr>
          <a:lstStyle/>
          <a:p>
            <a:pPr fontAlgn="base"/>
            <a:r>
              <a:rPr lang="sv-SE" sz="2400" dirty="0"/>
              <a:t>Brist på statistik försvårar en del analyser. Vi har t ex problem att utreda frågan om det finns strukturell diskriminering i vårt rättsväsende eftersom vi inte för statistik över ursprungsland för dömda (bara för misstänkta). Det är en ganska okänd bieffekt av dagens brist på statistik.</a:t>
            </a:r>
          </a:p>
          <a:p>
            <a:pPr fontAlgn="base"/>
            <a:r>
              <a:rPr lang="sv-SE" sz="2400" b="1" dirty="0"/>
              <a:t>Retorik baserad på statistik kan befästa fördomar, det är risken som finns. Men utan statistik kan det vara svårt att se problemen som finns; dvs ett dilemma.</a:t>
            </a:r>
          </a:p>
          <a:p>
            <a:pPr fontAlgn="base"/>
            <a:r>
              <a:rPr lang="sv-SE" sz="2400" b="1" dirty="0"/>
              <a:t>Överlag är det ofta svårt att tolka statistik </a:t>
            </a:r>
            <a:r>
              <a:rPr lang="sv-SE" sz="2400" b="1" dirty="0" err="1"/>
              <a:t>pga</a:t>
            </a:r>
            <a:r>
              <a:rPr lang="sv-SE" sz="2400" b="1" dirty="0"/>
              <a:t> mätmetoder, definitioner, urval, mätperioder mm </a:t>
            </a:r>
            <a:r>
              <a:rPr lang="sv-SE" sz="2400" b="1" dirty="0" err="1"/>
              <a:t>mm</a:t>
            </a:r>
            <a:r>
              <a:rPr lang="sv-SE" sz="2400" b="1" dirty="0"/>
              <a:t>. Många mätningar/undersökningar är idag mycket gamla.</a:t>
            </a:r>
            <a:endParaRPr lang="sv-SE" sz="24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9657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728EF9-021E-4BB8-AF15-7F6C127DF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"/>
            <a:ext cx="7958331" cy="829994"/>
          </a:xfrm>
        </p:spPr>
        <p:txBody>
          <a:bodyPr/>
          <a:lstStyle/>
          <a:p>
            <a:pPr algn="ctr"/>
            <a:r>
              <a:rPr lang="sv-SE" dirty="0"/>
              <a:t>Förslag på utredande frågeställningar: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06114AE-661C-4E7B-8F22-940567243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0" y="1195754"/>
            <a:ext cx="9678572" cy="5359790"/>
          </a:xfrm>
        </p:spPr>
        <p:txBody>
          <a:bodyPr>
            <a:normAutofit fontScale="92500" lnSpcReduction="20000"/>
          </a:bodyPr>
          <a:lstStyle/>
          <a:p>
            <a:endParaRPr lang="sv-SE" dirty="0"/>
          </a:p>
          <a:p>
            <a:endParaRPr lang="sv-SE" dirty="0"/>
          </a:p>
          <a:p>
            <a:r>
              <a:rPr lang="sv-SE" sz="2800" dirty="0"/>
              <a:t>Vad görs för att stötta alla de som hoppar av gymnasiet (en av tre!)?</a:t>
            </a:r>
          </a:p>
          <a:p>
            <a:r>
              <a:rPr lang="sv-SE" sz="2800" dirty="0"/>
              <a:t>Vad görs/görs inte för de unga vuxna som befinner sig långt ifrån arbetsmarknaden?</a:t>
            </a:r>
          </a:p>
          <a:p>
            <a:r>
              <a:rPr lang="sv-SE" sz="2800" dirty="0"/>
              <a:t>Vilka vägar till </a:t>
            </a:r>
            <a:r>
              <a:rPr lang="sv-SE" sz="2800" dirty="0" err="1"/>
              <a:t>innanförskap</a:t>
            </a:r>
            <a:r>
              <a:rPr lang="sv-SE" sz="2800" dirty="0"/>
              <a:t> för olika grupper (HBTQ, interner, personer med neuropsykiatriska diagnoser mm) kan forskningen visa på?</a:t>
            </a:r>
          </a:p>
          <a:p>
            <a:r>
              <a:rPr lang="sv-SE" sz="2800" dirty="0"/>
              <a:t>Vilka politiska skillnader finns det i synen på vad som bör göras för att bryta utanförskap för en viss grupp?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8829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FA944F-F532-45AC-9D9B-C7F78F0FA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54746"/>
            <a:ext cx="7958331" cy="703383"/>
          </a:xfrm>
        </p:spPr>
        <p:txBody>
          <a:bodyPr/>
          <a:lstStyle/>
          <a:p>
            <a:pPr algn="ctr"/>
            <a:r>
              <a:rPr lang="sv-SE" dirty="0"/>
              <a:t>Förslag på frågeställningar (forts)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D0B433-4CDB-425A-BA52-4AE32993D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7957" y="1083212"/>
            <a:ext cx="9889588" cy="5527138"/>
          </a:xfrm>
        </p:spPr>
        <p:txBody>
          <a:bodyPr>
            <a:normAutofit fontScale="85000" lnSpcReduction="20000"/>
          </a:bodyPr>
          <a:lstStyle/>
          <a:p>
            <a:endParaRPr lang="sv-SE" sz="2800" dirty="0"/>
          </a:p>
          <a:p>
            <a:endParaRPr lang="sv-SE" sz="2800" dirty="0"/>
          </a:p>
          <a:p>
            <a:r>
              <a:rPr lang="sv-SE" sz="2800" dirty="0"/>
              <a:t>Vad görs för att minska kvinnors utanförskap i det offentliga rummet (t ex för att minska oron i samband med joggning på kvällstid)?</a:t>
            </a:r>
          </a:p>
          <a:p>
            <a:r>
              <a:rPr lang="sv-SE" sz="2800" dirty="0"/>
              <a:t>Hur ser resultatet ut när det gäller arbetet med att bryta olika utanförskap, tex organiserad brottslighet, våldsbejakande extremism mm?</a:t>
            </a:r>
          </a:p>
          <a:p>
            <a:r>
              <a:rPr lang="sv-SE" sz="2800" dirty="0"/>
              <a:t>Vilka antimobbningsmetoder har visat sig vara effektiva </a:t>
            </a:r>
            <a:r>
              <a:rPr lang="sv-SE" sz="2800" dirty="0" err="1"/>
              <a:t>resp</a:t>
            </a:r>
            <a:r>
              <a:rPr lang="sv-SE" sz="2800" dirty="0"/>
              <a:t> kontraproduktiva?</a:t>
            </a:r>
          </a:p>
          <a:p>
            <a:r>
              <a:rPr lang="sv-SE" sz="2800" dirty="0"/>
              <a:t>Hur bidrar/motverkar det privata näringslivet (t ex Skandiamodellen, osäkra anställningar)?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51189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8DF7B3-278E-448F-9C7F-F3594A283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Källor..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A1C699-69D2-4626-BC89-4B97575F4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3000" dirty="0"/>
              <a:t>Scb.se har statistik men deras publikationer och rapporter rekommenderas i första hand</a:t>
            </a:r>
          </a:p>
          <a:p>
            <a:r>
              <a:rPr lang="sv-SE" sz="3000" dirty="0"/>
              <a:t>De mest debatterade rapporterna har oftast kommenterats i dagspressen…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35849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2949183-23D2-4547-9662-FC40DB668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365760"/>
            <a:ext cx="9008039" cy="6111240"/>
          </a:xfrm>
        </p:spPr>
        <p:txBody>
          <a:bodyPr/>
          <a:lstStyle/>
          <a:p>
            <a:r>
              <a:rPr lang="sv-SE" b="1" dirty="0"/>
              <a:t>Utanförskap</a:t>
            </a:r>
            <a:r>
              <a:rPr lang="sv-SE" dirty="0"/>
              <a:t>, </a:t>
            </a:r>
            <a:r>
              <a:rPr lang="sv-SE" b="1" dirty="0"/>
              <a:t>utslagning</a:t>
            </a:r>
            <a:r>
              <a:rPr lang="sv-SE" dirty="0"/>
              <a:t> eller </a:t>
            </a:r>
            <a:r>
              <a:rPr lang="sv-SE" dirty="0">
                <a:hlinkClick r:id="rId2" tooltip="Marginalisering"/>
              </a:rPr>
              <a:t>marginalisering</a:t>
            </a:r>
            <a:r>
              <a:rPr lang="sv-SE" dirty="0"/>
              <a:t> innebär att en individ eller </a:t>
            </a:r>
            <a:r>
              <a:rPr lang="sv-SE" dirty="0">
                <a:hlinkClick r:id="rId3" tooltip="Grupp (sociologi)"/>
              </a:rPr>
              <a:t>grupp</a:t>
            </a:r>
            <a:r>
              <a:rPr lang="sv-SE" dirty="0"/>
              <a:t> befinner sig utanför och känner sig vara utestängd från en gemenskap, exempelvis ett hem eller ett folk, dess arbetsliv, kulturliv eller samhällsliv. </a:t>
            </a:r>
          </a:p>
          <a:p>
            <a:r>
              <a:rPr lang="sv-SE" dirty="0"/>
              <a:t>Utanförskap kan även avse ett land som står utanför exempelvis </a:t>
            </a:r>
            <a:r>
              <a:rPr lang="sv-SE" dirty="0">
                <a:hlinkClick r:id="rId4" tooltip="EU"/>
              </a:rPr>
              <a:t>EU</a:t>
            </a:r>
            <a:r>
              <a:rPr lang="sv-SE" dirty="0"/>
              <a:t>-gemenskapen.</a:t>
            </a:r>
            <a:r>
              <a:rPr lang="sv-SE" baseline="30000" dirty="0">
                <a:hlinkClick r:id="rId5"/>
              </a:rPr>
              <a:t>[1]</a:t>
            </a:r>
            <a:r>
              <a:rPr lang="sv-SE" dirty="0"/>
              <a:t> Utvecklingsländer kan vara i ett tillstånd av ekonomiskt utanförskap från den globala ekonomin. Utanförskap från en social gemenskap, exempelvis kamratgrupp i och utanför skolan, kan övergå i </a:t>
            </a:r>
            <a:r>
              <a:rPr lang="sv-SE" dirty="0">
                <a:hlinkClick r:id="rId6" tooltip="Mobbning"/>
              </a:rPr>
              <a:t>mobbning</a:t>
            </a:r>
            <a:r>
              <a:rPr lang="sv-SE" dirty="0"/>
              <a:t>.</a:t>
            </a:r>
          </a:p>
          <a:p>
            <a:r>
              <a:rPr lang="sv-SE" dirty="0"/>
              <a:t>Källa: Wikipedia</a:t>
            </a:r>
          </a:p>
        </p:txBody>
      </p:sp>
    </p:spTree>
    <p:extLst>
      <p:ext uri="{BB962C8B-B14F-4D97-AF65-F5344CB8AC3E}">
        <p14:creationId xmlns:p14="http://schemas.microsoft.com/office/powerpoint/2010/main" val="2174589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B8BB84-33A1-4034-AA81-31B91D417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54746"/>
            <a:ext cx="7958331" cy="787790"/>
          </a:xfrm>
        </p:spPr>
        <p:txBody>
          <a:bodyPr/>
          <a:lstStyle/>
          <a:p>
            <a:pPr algn="ctr"/>
            <a:r>
              <a:rPr lang="sv-SE" dirty="0"/>
              <a:t>I debatten…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0834CC9-9858-410A-B9CE-1B4AC9F9A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942536"/>
            <a:ext cx="7796540" cy="5444196"/>
          </a:xfrm>
        </p:spPr>
        <p:txBody>
          <a:bodyPr>
            <a:normAutofit lnSpcReduction="10000"/>
          </a:bodyPr>
          <a:lstStyle/>
          <a:p>
            <a:r>
              <a:rPr lang="sv-SE" sz="2200" dirty="0"/>
              <a:t>Används begreppet socialt utanförskap i </a:t>
            </a:r>
            <a:r>
              <a:rPr lang="sv-SE" sz="2200" dirty="0" err="1"/>
              <a:t>bl</a:t>
            </a:r>
            <a:r>
              <a:rPr lang="sv-SE" sz="2200" dirty="0"/>
              <a:t> a följande sammanhang:</a:t>
            </a:r>
          </a:p>
          <a:p>
            <a:r>
              <a:rPr lang="sv-SE" sz="2200" dirty="0"/>
              <a:t>Samhällshinder som stänger ute t ex personer med funktionsvariation</a:t>
            </a:r>
          </a:p>
          <a:p>
            <a:r>
              <a:rPr lang="sv-SE" sz="2200" dirty="0"/>
              <a:t>Bidragsberoende/långtidsarbetslöshet</a:t>
            </a:r>
          </a:p>
          <a:p>
            <a:r>
              <a:rPr lang="sv-SE" sz="2200" dirty="0"/>
              <a:t>Social missanpassning </a:t>
            </a:r>
            <a:r>
              <a:rPr lang="sv-SE" sz="2200" dirty="0" err="1"/>
              <a:t>pga</a:t>
            </a:r>
            <a:r>
              <a:rPr lang="sv-SE" sz="2200" dirty="0"/>
              <a:t> kriminalitet, hemlöshet, drogberoende mm</a:t>
            </a:r>
          </a:p>
          <a:p>
            <a:r>
              <a:rPr lang="sv-SE" sz="2200" dirty="0"/>
              <a:t>Minoriteter som stängs ute </a:t>
            </a:r>
            <a:r>
              <a:rPr lang="sv-SE" sz="2200" dirty="0" err="1"/>
              <a:t>pga</a:t>
            </a:r>
            <a:r>
              <a:rPr lang="sv-SE" sz="2200" dirty="0"/>
              <a:t> rasism eller icke fungerande integration</a:t>
            </a:r>
          </a:p>
          <a:p>
            <a:r>
              <a:rPr lang="sv-SE" sz="2200" dirty="0"/>
              <a:t>Forna tiders utanförskap där personer med ”avvikande beteende” stängdes ute från bygemenskapen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9632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82C9BE-86BB-4482-93CA-555F68522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323558"/>
            <a:ext cx="7958331" cy="858128"/>
          </a:xfrm>
        </p:spPr>
        <p:txBody>
          <a:bodyPr>
            <a:normAutofit/>
          </a:bodyPr>
          <a:lstStyle/>
          <a:p>
            <a:pPr algn="ctr"/>
            <a:r>
              <a:rPr lang="sv-SE" dirty="0"/>
              <a:t>Mest omdebatterat…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10AFA3-7243-46E4-9468-BAA1A8872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857251"/>
            <a:ext cx="7796540" cy="5782700"/>
          </a:xfrm>
        </p:spPr>
        <p:txBody>
          <a:bodyPr>
            <a:normAutofit/>
          </a:bodyPr>
          <a:lstStyle/>
          <a:p>
            <a:r>
              <a:rPr lang="sv-SE" dirty="0"/>
              <a:t>Alliansregeringens användning av begreppet totalt utanförskap i valrörelsen 2006</a:t>
            </a:r>
          </a:p>
          <a:p>
            <a:r>
              <a:rPr lang="sv-SE" dirty="0"/>
              <a:t>BRIS, Rädda barnens </a:t>
            </a:r>
            <a:r>
              <a:rPr lang="sv-SE" dirty="0" err="1"/>
              <a:t>resp</a:t>
            </a:r>
            <a:r>
              <a:rPr lang="sv-SE" dirty="0"/>
              <a:t> Majblommans beskrivning av barnfattigdomen i Sverige</a:t>
            </a:r>
          </a:p>
          <a:p>
            <a:r>
              <a:rPr lang="sv-SE" dirty="0" err="1"/>
              <a:t>Ev</a:t>
            </a:r>
            <a:r>
              <a:rPr lang="sv-SE" dirty="0"/>
              <a:t> ökning av ett </a:t>
            </a:r>
            <a:r>
              <a:rPr lang="sv-SE" dirty="0" err="1"/>
              <a:t>prekariat</a:t>
            </a:r>
            <a:r>
              <a:rPr lang="sv-SE" dirty="0"/>
              <a:t>, dvs personer som står utanför den etablerade arbetsmarknaden eller har extremt osäkra arbetsförhållanden</a:t>
            </a:r>
          </a:p>
          <a:p>
            <a:r>
              <a:rPr lang="sv-SE" dirty="0"/>
              <a:t>Utanförskapsområden (LUA-områden) där det finns ett stort utanförskap (Lokalt </a:t>
            </a:r>
            <a:r>
              <a:rPr lang="sv-SE" dirty="0" err="1"/>
              <a:t>UtvcklingsaAvtal</a:t>
            </a:r>
            <a:r>
              <a:rPr lang="sv-SE" dirty="0"/>
              <a:t>)</a:t>
            </a:r>
          </a:p>
          <a:p>
            <a:r>
              <a:rPr lang="sv-SE" dirty="0"/>
              <a:t>Det stora antalet definitioner på begreppet utanförskap… Ett exempel är antalet personer som försörjs av sociala ersättningar och bidrag (SCB)</a:t>
            </a:r>
          </a:p>
          <a:p>
            <a:endParaRPr lang="sv-SE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DD75ABA-DEA0-4436-ABAA-376C2ACBC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61582"/>
            <a:ext cx="736086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500" b="0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FF Meta Serif Offc W01"/>
              </a:rPr>
              <a:t>Ett mått som publiceras av </a:t>
            </a:r>
            <a:r>
              <a:rPr kumimoji="0" lang="sv-SE" alt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SCB</a:t>
            </a:r>
            <a:r>
              <a:rPr kumimoji="0" lang="sv-SE" altLang="sv-SE" sz="1500" b="0" i="0" u="none" strike="noStrike" cap="none" normalizeH="0" baseline="0" dirty="0">
                <a:ln>
                  <a:noFill/>
                </a:ln>
                <a:solidFill>
                  <a:srgbClr val="454545"/>
                </a:solidFill>
                <a:effectLst/>
                <a:latin typeface="FF Meta Serif Offc W01"/>
              </a:rPr>
              <a:t> är antalet personer som försörjs av sociala ersättningar och .</a:t>
            </a:r>
            <a:r>
              <a:rPr kumimoji="0" lang="sv-SE" alt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171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1A5C6B-E92A-42E8-8225-C09BA64F6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239152"/>
            <a:ext cx="7958331" cy="942534"/>
          </a:xfrm>
        </p:spPr>
        <p:txBody>
          <a:bodyPr/>
          <a:lstStyle/>
          <a:p>
            <a:pPr algn="ctr"/>
            <a:r>
              <a:rPr lang="sv-SE" dirty="0"/>
              <a:t>Barn i socialt utanförskap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37057E6-83A0-4607-8E50-238A23F65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3550" y="1083212"/>
            <a:ext cx="8836589" cy="5565238"/>
          </a:xfrm>
        </p:spPr>
        <p:txBody>
          <a:bodyPr>
            <a:normAutofit/>
          </a:bodyPr>
          <a:lstStyle/>
          <a:p>
            <a:r>
              <a:rPr lang="sv-SE" dirty="0"/>
              <a:t>Sverige är ett bra land att leva i för de allra flesta barn. Men de barn som halkar efter i det svenska samhället, halkar efter allt mer, visar UNICEFs rapport, </a:t>
            </a:r>
            <a:r>
              <a:rPr lang="sv-SE" dirty="0" err="1">
                <a:hlinkClick r:id="rId2"/>
              </a:rPr>
              <a:t>Report</a:t>
            </a:r>
            <a:r>
              <a:rPr lang="sv-SE" dirty="0">
                <a:hlinkClick r:id="rId2"/>
              </a:rPr>
              <a:t> </a:t>
            </a:r>
            <a:r>
              <a:rPr lang="sv-SE" dirty="0" err="1">
                <a:hlinkClick r:id="rId2"/>
              </a:rPr>
              <a:t>card</a:t>
            </a:r>
            <a:r>
              <a:rPr lang="sv-SE" dirty="0">
                <a:hlinkClick r:id="rId2"/>
              </a:rPr>
              <a:t> 13 – </a:t>
            </a:r>
            <a:r>
              <a:rPr lang="sv-SE" dirty="0" err="1">
                <a:hlinkClick r:id="rId2"/>
              </a:rPr>
              <a:t>Fairness</a:t>
            </a:r>
            <a:r>
              <a:rPr lang="sv-SE" dirty="0">
                <a:hlinkClick r:id="rId2"/>
              </a:rPr>
              <a:t> for </a:t>
            </a:r>
            <a:r>
              <a:rPr lang="sv-SE" dirty="0" err="1">
                <a:hlinkClick r:id="rId2"/>
              </a:rPr>
              <a:t>children</a:t>
            </a:r>
            <a:r>
              <a:rPr lang="sv-SE" dirty="0"/>
              <a:t>, från 2016. Det finns idag stora skillnader i barns tillgång till utbildning, god hälsa, bra levnadsstandard och känsla av välbefinnande.</a:t>
            </a:r>
          </a:p>
          <a:p>
            <a:r>
              <a:rPr lang="sv-SE" dirty="0"/>
              <a:t>(Källa: UNICEF nov 2016)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2469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A12E45-FB9D-4519-98B0-C50194FD2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253219"/>
            <a:ext cx="7958331" cy="942536"/>
          </a:xfrm>
        </p:spPr>
        <p:txBody>
          <a:bodyPr/>
          <a:lstStyle/>
          <a:p>
            <a:pPr algn="ctr"/>
            <a:r>
              <a:rPr lang="sv-SE" dirty="0"/>
              <a:t>Barns sociala utanförskap (forts)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9DBCF2-8202-4D7B-A142-1C5FB6779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195755"/>
            <a:ext cx="9350939" cy="5275383"/>
          </a:xfrm>
        </p:spPr>
        <p:txBody>
          <a:bodyPr/>
          <a:lstStyle/>
          <a:p>
            <a:r>
              <a:rPr lang="sv-SE" dirty="0"/>
              <a:t>UNICEF:s rapport från 2016 visar att barn som inte får tillgång till sina rättigheter heller inte har likvärdiga möjligheter att delta fullt ut i samhället. Det gäller i första hand barn i ekonomisk utsatthet, i kombination med sociala problem och svårigheter i skolan. </a:t>
            </a:r>
          </a:p>
          <a:p>
            <a:r>
              <a:rPr lang="sv-SE" dirty="0"/>
              <a:t>Det kan handla om bristande tillgång till utbildning, hälsovård, social trygghet, skydd mot våld, delaktighet och inflytande, kultur, fritidsaktiviteter och andra skyddsnät. De här barnen riskerar därmed att hamna i socialt utanförskap.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5166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7AADA3-D203-4B51-ADD8-E0AC7E405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Skillnader mellan kvinnors och mäns utanförskap…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67FC79-FB21-49CA-A36F-FA6FC8DF1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/>
              <a:t>Kvinnor är överrepresenterade vad beträffar sjukskrivningar</a:t>
            </a:r>
          </a:p>
          <a:p>
            <a:r>
              <a:rPr lang="sv-SE" sz="2800" dirty="0"/>
              <a:t>Män är överrepresenterade vad beträffar arbetslöshet</a:t>
            </a:r>
          </a:p>
          <a:p>
            <a:r>
              <a:rPr lang="sv-SE" sz="2800" dirty="0"/>
              <a:t>Något fler män ingår i gruppen NEET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8280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3D17E1-80BC-472D-BFC5-7E95A38FD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228601"/>
            <a:ext cx="7958331" cy="933450"/>
          </a:xfrm>
        </p:spPr>
        <p:txBody>
          <a:bodyPr/>
          <a:lstStyle/>
          <a:p>
            <a:pPr algn="ctr"/>
            <a:r>
              <a:rPr lang="sv-SE" dirty="0"/>
              <a:t>Utanförskap bland unga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D5A4D3-8231-4A2E-834D-D5C8704FC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0" y="1162051"/>
            <a:ext cx="8855639" cy="4887893"/>
          </a:xfrm>
        </p:spPr>
        <p:txBody>
          <a:bodyPr/>
          <a:lstStyle/>
          <a:p>
            <a:r>
              <a:rPr lang="sv-SE" sz="3200" dirty="0"/>
              <a:t>”NEET” - </a:t>
            </a:r>
            <a:r>
              <a:rPr lang="en-US" sz="3200" dirty="0"/>
              <a:t>Youth not in education, employment or training (</a:t>
            </a:r>
            <a:r>
              <a:rPr lang="sv-SE" sz="3200" dirty="0"/>
              <a:t>unga som varken jobbar eller studerar)</a:t>
            </a:r>
          </a:p>
          <a:p>
            <a:r>
              <a:rPr lang="sv-SE" sz="3200" dirty="0"/>
              <a:t>6,5 % av 15-24-åringarna (år 2016)</a:t>
            </a:r>
          </a:p>
          <a:p>
            <a:r>
              <a:rPr lang="sv-SE" sz="3200" dirty="0"/>
              <a:t>En mycket heterogen grupp (olika social bakgrund, olika utbildningsnivåer mm) -&gt; mycket varierad grad av utsatthet…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2508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08FF73A-FCCE-48C4-BB93-5C753AF19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7450" y="1162050"/>
            <a:ext cx="8112689" cy="4887894"/>
          </a:xfrm>
        </p:spPr>
        <p:txBody>
          <a:bodyPr>
            <a:normAutofit/>
          </a:bodyPr>
          <a:lstStyle/>
          <a:p>
            <a:r>
              <a:rPr lang="sv-SE" sz="3200" dirty="0"/>
              <a:t>Inger </a:t>
            </a:r>
            <a:r>
              <a:rPr lang="sv-SE" sz="3200" dirty="0" err="1"/>
              <a:t>Ashing</a:t>
            </a:r>
            <a:r>
              <a:rPr lang="sv-SE" sz="3200" dirty="0"/>
              <a:t> (</a:t>
            </a:r>
            <a:r>
              <a:rPr lang="sv-SE" sz="3200" i="1" dirty="0"/>
              <a:t>nationell samordnare för de -ungdomar som varken arbetar eller studerar)</a:t>
            </a:r>
            <a:r>
              <a:rPr lang="sv-SE" sz="3200" dirty="0"/>
              <a:t> gillar inte ordet »utanförskap«.</a:t>
            </a:r>
          </a:p>
          <a:p>
            <a:r>
              <a:rPr lang="sv-SE" sz="3200" dirty="0"/>
              <a:t>– Ord är viktiga. Man är inte sin utsatthet. I Rädda Barnen talade vi alltid om »barn i utsatta situationer« inte om »utanförskap«.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9923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1399</TotalTime>
  <Words>679</Words>
  <Application>Microsoft Office PowerPoint</Application>
  <PresentationFormat>Bredbild</PresentationFormat>
  <Paragraphs>67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1" baseType="lpstr">
      <vt:lpstr>Arial</vt:lpstr>
      <vt:lpstr>FF Meta Serif Offc W01</vt:lpstr>
      <vt:lpstr>MS Shell Dlg 2</vt:lpstr>
      <vt:lpstr>Wingdings</vt:lpstr>
      <vt:lpstr>Wingdings 3</vt:lpstr>
      <vt:lpstr>Madison</vt:lpstr>
      <vt:lpstr>Utanförskap  Att stå utanför viss gemenskap i hem, arbets-, kultur- el. samhällsliv, mellan medlemmar av ett land, folk etc {→alienation, ensamhet, främlingskap}:  Invandrarna skall inte dömas till permanent ~; känslan av ~ i storstädernas betonggetton  BET.NYANS: spec. i pol. debatt om att stå utanför EU ⟨ibl. uppfattat som ngt nedsätt.⟩: svenskarna valde att ansluta sig till EU, medan norrmännen valde ~et HIST.: sedan 1970 Källangivelse Nationalencyklopedin, utanförskap.  http://www.ne.se (hämtad 2017-11-20) </vt:lpstr>
      <vt:lpstr>PowerPoint-presentation</vt:lpstr>
      <vt:lpstr>I debatten…</vt:lpstr>
      <vt:lpstr>Mest omdebatterat…</vt:lpstr>
      <vt:lpstr>Barn i socialt utanförskap</vt:lpstr>
      <vt:lpstr>Barns sociala utanförskap (forts)</vt:lpstr>
      <vt:lpstr>Skillnader mellan kvinnors och mäns utanförskap…</vt:lpstr>
      <vt:lpstr>Utanförskap bland unga</vt:lpstr>
      <vt:lpstr>PowerPoint-presentation</vt:lpstr>
      <vt:lpstr>Framtida debatter (?): </vt:lpstr>
      <vt:lpstr>Framtida debatter? (forts)</vt:lpstr>
      <vt:lpstr>Statistik</vt:lpstr>
      <vt:lpstr>Förslag på utredande frågeställningar:</vt:lpstr>
      <vt:lpstr>Förslag på frågeställningar (forts)</vt:lpstr>
      <vt:lpstr>Källor..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Utanförskap  Att stå utanför viss gemenskap i hem, arbets-, kultur- el. samhällsliv, mellan medlemmar av ett land, folk etc {→alienation, ensamhet, främlingskap}:  Invandrarna skall inte dömas till permanent ~; känslan av ~ i storstädernas betonggetton  BET.NYANS: spec. i pol. debatt om att stå utanför EU ⟨ibl. uppfattat som ngt nedsätt.⟩: svenskarna valde att ansluta sig till EU, medan norrmännen valde ~et HIST.: sedan 1970 Källangivelse Nationalencyklopedin, utanförskap.  http://www.ne.se (hämtad 2017-11-20)</dc:title>
  <dc:creator>Richard Josefsson</dc:creator>
  <cp:lastModifiedBy>Richard Josefsson</cp:lastModifiedBy>
  <cp:revision>23</cp:revision>
  <dcterms:created xsi:type="dcterms:W3CDTF">2017-11-20T20:45:40Z</dcterms:created>
  <dcterms:modified xsi:type="dcterms:W3CDTF">2017-11-21T20:04:47Z</dcterms:modified>
</cp:coreProperties>
</file>