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31"/>
  </p:notesMasterIdLst>
  <p:sldIdLst>
    <p:sldId id="256" r:id="rId2"/>
    <p:sldId id="257" r:id="rId3"/>
    <p:sldId id="261" r:id="rId4"/>
    <p:sldId id="262" r:id="rId5"/>
    <p:sldId id="263" r:id="rId6"/>
    <p:sldId id="265" r:id="rId7"/>
    <p:sldId id="270" r:id="rId8"/>
    <p:sldId id="271" r:id="rId9"/>
    <p:sldId id="268" r:id="rId10"/>
    <p:sldId id="269" r:id="rId11"/>
    <p:sldId id="264" r:id="rId12"/>
    <p:sldId id="273" r:id="rId13"/>
    <p:sldId id="267" r:id="rId14"/>
    <p:sldId id="282" r:id="rId15"/>
    <p:sldId id="283" r:id="rId16"/>
    <p:sldId id="292" r:id="rId17"/>
    <p:sldId id="293" r:id="rId18"/>
    <p:sldId id="284" r:id="rId19"/>
    <p:sldId id="277" r:id="rId20"/>
    <p:sldId id="296" r:id="rId21"/>
    <p:sldId id="280" r:id="rId22"/>
    <p:sldId id="295" r:id="rId23"/>
    <p:sldId id="294" r:id="rId24"/>
    <p:sldId id="281" r:id="rId25"/>
    <p:sldId id="274" r:id="rId26"/>
    <p:sldId id="275" r:id="rId27"/>
    <p:sldId id="276" r:id="rId28"/>
    <p:sldId id="279" r:id="rId29"/>
    <p:sldId id="26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74" autoAdjust="0"/>
    <p:restoredTop sz="95628" autoAdjust="0"/>
  </p:normalViewPr>
  <p:slideViewPr>
    <p:cSldViewPr snapToGrid="0" snapToObjects="1">
      <p:cViewPr varScale="1">
        <p:scale>
          <a:sx n="72" d="100"/>
          <a:sy n="72" d="100"/>
        </p:scale>
        <p:origin x="17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491AA-459D-AB46-BDA6-5951AD91C8D3}" type="datetimeFigureOut">
              <a:rPr lang="sv-SE" smtClean="0"/>
              <a:t>2016-12-01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458D-A7C6-7040-BAD1-63A751417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5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Källa: BRÅ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84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http://</a:t>
            </a:r>
            <a:r>
              <a:rPr lang="sv-SE" dirty="0" err="1"/>
              <a:t>www.nordicwelfare.org</a:t>
            </a:r>
            <a:r>
              <a:rPr lang="sv-SE" dirty="0"/>
              <a:t>/</a:t>
            </a:r>
            <a:r>
              <a:rPr lang="sv-SE" dirty="0" err="1"/>
              <a:t>PageFiles</a:t>
            </a:r>
            <a:r>
              <a:rPr lang="sv-SE" dirty="0"/>
              <a:t>/9924/Alkoholrelaterat%20v%C3%A5ld%20som%20f%C3%B6rklaring%20till%20skillnaderna%20i%20antalet%20brott%20mot%20liv%20mellan%20Finland%20och%20de%20%C3%B6vriga%20nordiska%20l%C3%A4nderna.pdf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8147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0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Källa: BRÅ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62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Källa: BRÅ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064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Källa: BRÅ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30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Under 90-talet blev det lag på att skolan måste anmäla allt våld/slagsmål mellan elever</a:t>
            </a:r>
          </a:p>
          <a:p>
            <a:pPr lvl="1"/>
            <a:r>
              <a:rPr lang="sv-SE" dirty="0"/>
              <a:t>Under 70-80 talet sågs tonåringar som slåss som något naturligt.</a:t>
            </a:r>
          </a:p>
          <a:p>
            <a:pPr lvl="1"/>
            <a:endParaRPr lang="sv-SE" dirty="0"/>
          </a:p>
          <a:p>
            <a:r>
              <a:rPr lang="sv-SE" dirty="0"/>
              <a:t>Vi har blivit nästan två miljoner fler invånare under tiden</a:t>
            </a:r>
          </a:p>
          <a:p>
            <a:endParaRPr lang="sv-SE" dirty="0"/>
          </a:p>
          <a:p>
            <a:r>
              <a:rPr lang="sv-SE" dirty="0"/>
              <a:t>Acceptansen mot brott har blivit lägre, folk anmäler brott i högre grad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536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Ett brott som folk måste anmäla till polisen för att få pengar tillbaka från banken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25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Har varierat mellan ca 70-112 sen 2002 </a:t>
            </a:r>
          </a:p>
          <a:p>
            <a:r>
              <a:rPr lang="sv-SE" dirty="0"/>
              <a:t>Kvinnliga offer dödas oftast av sin man/pojkvän/sambo</a:t>
            </a:r>
          </a:p>
          <a:p>
            <a:r>
              <a:rPr lang="sv-SE" dirty="0"/>
              <a:t>Alkohol är inblandat i 75% av fallen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213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Video</a:t>
            </a:r>
            <a:r>
              <a:rPr lang="sv-SE" baseline="0" dirty="0"/>
              <a:t> från BRÅ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1280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Nyktra människor slåss väldigt lite</a:t>
            </a:r>
          </a:p>
          <a:p>
            <a:endParaRPr lang="sv-SE" dirty="0"/>
          </a:p>
          <a:p>
            <a:r>
              <a:rPr lang="sv-SE" dirty="0"/>
              <a:t>Om du har bra ekonomi, begår du färre brott</a:t>
            </a:r>
          </a:p>
          <a:p>
            <a:endParaRPr lang="sv-SE" dirty="0"/>
          </a:p>
          <a:p>
            <a:r>
              <a:rPr lang="sv-SE" dirty="0"/>
              <a:t>Om du mår bra och har människor som tar hand om dig, begår du mindre brott</a:t>
            </a:r>
          </a:p>
          <a:p>
            <a:endParaRPr lang="sv-SE" dirty="0"/>
          </a:p>
          <a:p>
            <a:r>
              <a:rPr lang="sv-SE" dirty="0"/>
              <a:t>Om du inte kommer i kontakt med andra som begår brott, begår du färre brott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58D-A7C6-7040-BAD1-63A751417B3A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21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Anna-karin</a:t>
            </a:r>
            <a:r>
              <a:rPr lang="sv-SE" dirty="0"/>
              <a:t> </a:t>
            </a:r>
            <a:r>
              <a:rPr lang="sv-SE" dirty="0" err="1"/>
              <a:t>Gålnander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Kriminalitet</a:t>
            </a:r>
          </a:p>
        </p:txBody>
      </p:sp>
    </p:spTree>
    <p:extLst>
      <p:ext uri="{BB962C8B-B14F-4D97-AF65-F5344CB8AC3E}">
        <p14:creationId xmlns:p14="http://schemas.microsoft.com/office/powerpoint/2010/main" val="83398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Statistik: vad är det vi mäter?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000" b="1" dirty="0"/>
              <a:t>Anmälningar är inte samma sak som</a:t>
            </a:r>
            <a:br>
              <a:rPr lang="sv-SE" sz="3000" b="1" dirty="0"/>
            </a:br>
            <a:r>
              <a:rPr lang="sv-SE" sz="3000" b="1" dirty="0"/>
              <a:t>antalet faktiska brott</a:t>
            </a:r>
          </a:p>
          <a:p>
            <a:endParaRPr lang="sv-SE" dirty="0"/>
          </a:p>
          <a:p>
            <a:pPr marL="114300" indent="0">
              <a:buNone/>
            </a:pPr>
            <a:r>
              <a:rPr lang="sv-SE" b="1" dirty="0"/>
              <a:t>Exempel</a:t>
            </a:r>
          </a:p>
          <a:p>
            <a:r>
              <a:rPr lang="sv-SE" dirty="0"/>
              <a:t>90-tal: Lag om anmälan av våld i skolor</a:t>
            </a:r>
          </a:p>
          <a:p>
            <a:pPr lvl="1"/>
            <a:endParaRPr lang="sv-SE" dirty="0"/>
          </a:p>
          <a:p>
            <a:r>
              <a:rPr lang="sv-SE" dirty="0"/>
              <a:t>+ 2 miljoner invånare</a:t>
            </a:r>
          </a:p>
          <a:p>
            <a:endParaRPr lang="sv-SE" dirty="0"/>
          </a:p>
          <a:p>
            <a:r>
              <a:rPr lang="sv-SE" dirty="0"/>
              <a:t>Lägre acceptans mot brott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559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brott ökar?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2127"/>
          </a:xfrm>
        </p:spPr>
        <p:txBody>
          <a:bodyPr>
            <a:normAutofit/>
          </a:bodyPr>
          <a:lstStyle/>
          <a:p>
            <a:r>
              <a:rPr lang="sv-SE" sz="2800" dirty="0"/>
              <a:t>Bedrägeri</a:t>
            </a:r>
          </a:p>
          <a:p>
            <a:pPr lvl="1"/>
            <a:r>
              <a:rPr lang="sv-SE" sz="2400" dirty="0"/>
              <a:t>Internetbedrägerier </a:t>
            </a:r>
          </a:p>
          <a:p>
            <a:pPr lvl="1"/>
            <a:r>
              <a:rPr lang="sv-SE" sz="2400" dirty="0"/>
              <a:t>Kapade kontokort</a:t>
            </a:r>
          </a:p>
          <a:p>
            <a:pPr lvl="1"/>
            <a:r>
              <a:rPr lang="sv-SE" sz="2400" dirty="0" err="1"/>
              <a:t>Fejk</a:t>
            </a:r>
            <a:r>
              <a:rPr lang="sv-SE" sz="2400" dirty="0"/>
              <a:t>-räkningar</a:t>
            </a:r>
          </a:p>
          <a:p>
            <a:pPr lvl="1"/>
            <a:endParaRPr lang="sv-SE" sz="2400" dirty="0"/>
          </a:p>
          <a:p>
            <a:pPr lvl="1"/>
            <a:endParaRPr lang="sv-SE" sz="2400" dirty="0"/>
          </a:p>
          <a:p>
            <a:r>
              <a:rPr lang="sv-SE" sz="2800" dirty="0"/>
              <a:t>Hög rapporteringsgrad</a:t>
            </a:r>
          </a:p>
          <a:p>
            <a:r>
              <a:rPr lang="sv-SE" sz="2800" dirty="0"/>
              <a:t>Samma bild i undersökningar</a:t>
            </a:r>
          </a:p>
          <a:p>
            <a:pPr lvl="1"/>
            <a:endParaRPr lang="sv-SE" dirty="0"/>
          </a:p>
        </p:txBody>
      </p:sp>
      <p:pic>
        <p:nvPicPr>
          <p:cNvPr id="4" name="Bildobjekt 3" descr="32828659_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45" y="1966576"/>
            <a:ext cx="3232727" cy="215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Exempel: dödligt våld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87 personer mördade 2014</a:t>
            </a:r>
          </a:p>
          <a:p>
            <a:endParaRPr lang="sv-SE" dirty="0"/>
          </a:p>
          <a:p>
            <a:r>
              <a:rPr lang="sv-SE" dirty="0"/>
              <a:t>2/3 av offren är män</a:t>
            </a:r>
          </a:p>
          <a:p>
            <a:endParaRPr lang="sv-SE" dirty="0"/>
          </a:p>
          <a:p>
            <a:r>
              <a:rPr lang="sv-SE" dirty="0"/>
              <a:t>Polisen klarar </a:t>
            </a:r>
            <a:br>
              <a:rPr lang="sv-SE" dirty="0"/>
            </a:br>
            <a:r>
              <a:rPr lang="sv-SE" dirty="0"/>
              <a:t>generellt upp </a:t>
            </a:r>
            <a:br>
              <a:rPr lang="sv-SE" dirty="0"/>
            </a:br>
            <a:r>
              <a:rPr lang="sv-SE" dirty="0"/>
              <a:t>80% av fallen</a:t>
            </a:r>
          </a:p>
        </p:txBody>
      </p:sp>
      <p:pic>
        <p:nvPicPr>
          <p:cNvPr id="4" name="Bildobjekt 3" descr="szc20be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45" y="3215076"/>
            <a:ext cx="5195455" cy="34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3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Ungdomar &amp; brottslighet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Ungdomar 15-20 är överrepresenterade </a:t>
            </a:r>
          </a:p>
          <a:p>
            <a:r>
              <a:rPr lang="sv-SE" dirty="0"/>
              <a:t>Begår fler brott, blir utsatta för fler brott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Oftast ”lättare” brottslighet</a:t>
            </a:r>
          </a:p>
          <a:p>
            <a:pPr lvl="1"/>
            <a:r>
              <a:rPr lang="sv-SE" dirty="0"/>
              <a:t>Snatteri, skadegörelse, plankning i kollektivtrafiken, osv.</a:t>
            </a:r>
          </a:p>
        </p:txBody>
      </p:sp>
    </p:spTree>
    <p:extLst>
      <p:ext uri="{BB962C8B-B14F-4D97-AF65-F5344CB8AC3E}">
        <p14:creationId xmlns:p14="http://schemas.microsoft.com/office/powerpoint/2010/main" val="39510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Straff &amp; återfall </a:t>
            </a:r>
          </a:p>
        </p:txBody>
      </p:sp>
    </p:spTree>
    <p:extLst>
      <p:ext uri="{BB962C8B-B14F-4D97-AF65-F5344CB8AC3E}">
        <p14:creationId xmlns:p14="http://schemas.microsoft.com/office/powerpoint/2010/main" val="102903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Delar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Riksdagen</a:t>
            </a:r>
            <a:r>
              <a:rPr lang="sv-SE" dirty="0"/>
              <a:t> bestämmer lagar</a:t>
            </a:r>
          </a:p>
          <a:p>
            <a:r>
              <a:rPr lang="sv-SE" b="1" dirty="0"/>
              <a:t>Polis &amp; åklagare </a:t>
            </a:r>
            <a:r>
              <a:rPr lang="sv-SE" dirty="0"/>
              <a:t>sköter utredningen</a:t>
            </a:r>
          </a:p>
          <a:p>
            <a:r>
              <a:rPr lang="sv-SE" b="1" dirty="0"/>
              <a:t>Domstolen</a:t>
            </a:r>
            <a:r>
              <a:rPr lang="sv-SE" dirty="0"/>
              <a:t> dömer</a:t>
            </a:r>
          </a:p>
          <a:p>
            <a:pPr lvl="1"/>
            <a:r>
              <a:rPr lang="sv-SE" dirty="0"/>
              <a:t>Vi har ingen jury!</a:t>
            </a:r>
          </a:p>
          <a:p>
            <a:pPr marL="411480" lvl="1" indent="0">
              <a:buNone/>
            </a:pPr>
            <a:endParaRPr lang="sv-SE" dirty="0"/>
          </a:p>
          <a:p>
            <a:r>
              <a:rPr lang="sv-SE" b="1" dirty="0">
                <a:solidFill>
                  <a:schemeClr val="accent3">
                    <a:lumMod val="75000"/>
                  </a:schemeClr>
                </a:solidFill>
              </a:rPr>
              <a:t>Kriminalvården</a:t>
            </a:r>
            <a:r>
              <a:rPr lang="sv-S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v-SE" dirty="0"/>
              <a:t>har hand om:</a:t>
            </a:r>
          </a:p>
          <a:p>
            <a:pPr lvl="1"/>
            <a:r>
              <a:rPr lang="sv-SE" sz="2400" dirty="0"/>
              <a:t>Fängelser</a:t>
            </a:r>
          </a:p>
          <a:p>
            <a:pPr lvl="1"/>
            <a:r>
              <a:rPr lang="sv-SE" sz="2400" dirty="0"/>
              <a:t>Häkten</a:t>
            </a:r>
          </a:p>
          <a:p>
            <a:pPr lvl="1"/>
            <a:r>
              <a:rPr lang="sv-SE" sz="2400" dirty="0"/>
              <a:t>Frivård (straff som sker utanför fängelse)</a:t>
            </a:r>
          </a:p>
          <a:p>
            <a:pPr lvl="1"/>
            <a:r>
              <a:rPr lang="sv-SE" sz="2400" dirty="0"/>
              <a:t>Behandling och utbildning under fängelsetiden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3117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kärmavbild 2016-11-20 kl. 13.0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90" y="1485049"/>
            <a:ext cx="5295900" cy="5219700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 idx="4294967295"/>
          </p:nvPr>
        </p:nvSpPr>
        <p:spPr>
          <a:xfrm>
            <a:off x="-2394632" y="-872445"/>
            <a:ext cx="8261350" cy="4714988"/>
          </a:xfrm>
        </p:spPr>
        <p:txBody>
          <a:bodyPr/>
          <a:lstStyle/>
          <a:p>
            <a:r>
              <a:rPr lang="sv-SE" dirty="0"/>
              <a:t>Återfall</a:t>
            </a:r>
            <a:br>
              <a:rPr lang="sv-SE" dirty="0"/>
            </a:br>
            <a:r>
              <a:rPr lang="sv-SE" dirty="0"/>
              <a:t>inom tre år:</a:t>
            </a:r>
            <a:br>
              <a:rPr lang="sv-SE" dirty="0"/>
            </a:br>
            <a:r>
              <a:rPr lang="sv-SE" dirty="0"/>
              <a:t>Uppdelat på</a:t>
            </a:r>
            <a:br>
              <a:rPr lang="sv-SE" dirty="0"/>
            </a:br>
            <a:r>
              <a:rPr lang="sv-SE" dirty="0"/>
              <a:t>Vilket straff</a:t>
            </a:r>
            <a:br>
              <a:rPr lang="sv-SE" dirty="0"/>
            </a:br>
            <a:r>
              <a:rPr lang="sv-SE" dirty="0"/>
              <a:t>de fått</a:t>
            </a:r>
          </a:p>
        </p:txBody>
      </p:sp>
    </p:spTree>
    <p:extLst>
      <p:ext uri="{BB962C8B-B14F-4D97-AF65-F5344CB8AC3E}">
        <p14:creationId xmlns:p14="http://schemas.microsoft.com/office/powerpoint/2010/main" val="1722052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Straff &amp; återfall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De som hamnar i fängelse, är de som mest återfaller i brott</a:t>
            </a:r>
          </a:p>
          <a:p>
            <a:endParaRPr lang="sv-SE" sz="2800" dirty="0"/>
          </a:p>
          <a:p>
            <a:r>
              <a:rPr lang="sv-SE" sz="2800" dirty="0"/>
              <a:t>Ungefär 60% av de som suttit i fängelse har inte blivit tagna för nya brott 3 år efter att de kommit ut.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7710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Öka eller minska användningen av olika straff:</a:t>
            </a:r>
          </a:p>
          <a:p>
            <a:pPr lvl="1"/>
            <a:r>
              <a:rPr lang="sv-SE" sz="2400" dirty="0"/>
              <a:t>Fotboja</a:t>
            </a:r>
          </a:p>
          <a:p>
            <a:pPr lvl="1"/>
            <a:r>
              <a:rPr lang="sv-SE" sz="2400" dirty="0"/>
              <a:t>Fängelse</a:t>
            </a:r>
          </a:p>
          <a:p>
            <a:pPr lvl="1"/>
            <a:r>
              <a:rPr lang="sv-SE" sz="2400" dirty="0"/>
              <a:t>Samhällstjänst</a:t>
            </a:r>
          </a:p>
          <a:p>
            <a:pPr lvl="1"/>
            <a:r>
              <a:rPr lang="sv-SE" sz="2400" dirty="0"/>
              <a:t>Böter</a:t>
            </a:r>
          </a:p>
          <a:p>
            <a:pPr lvl="1"/>
            <a:endParaRPr lang="sv-SE" sz="2400" dirty="0"/>
          </a:p>
          <a:p>
            <a:pPr lvl="1"/>
            <a:endParaRPr lang="sv-SE" sz="2400" dirty="0"/>
          </a:p>
          <a:p>
            <a:pPr marL="411480" lvl="1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74686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6456" y="1029854"/>
            <a:ext cx="7696200" cy="1295401"/>
          </a:xfrm>
        </p:spPr>
        <p:txBody>
          <a:bodyPr/>
          <a:lstStyle/>
          <a:p>
            <a:r>
              <a:rPr lang="sv-SE" dirty="0"/>
              <a:t>Förebyggande arbete</a:t>
            </a:r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218166" y="3340918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Vad minskar risken </a:t>
            </a:r>
            <a:br>
              <a:rPr lang="sv-SE" dirty="0"/>
            </a:br>
            <a:r>
              <a:rPr lang="sv-SE" dirty="0"/>
              <a:t>att begå brott?</a:t>
            </a:r>
          </a:p>
        </p:txBody>
      </p:sp>
    </p:spTree>
    <p:extLst>
      <p:ext uri="{BB962C8B-B14F-4D97-AF65-F5344CB8AC3E}">
        <p14:creationId xmlns:p14="http://schemas.microsoft.com/office/powerpoint/2010/main" val="98002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Kriminalitet i Sverige</a:t>
            </a:r>
          </a:p>
          <a:p>
            <a:endParaRPr lang="sv-SE" dirty="0"/>
          </a:p>
          <a:p>
            <a:r>
              <a:rPr lang="sv-SE" dirty="0"/>
              <a:t>Straff &amp; rättsystemet</a:t>
            </a:r>
          </a:p>
          <a:p>
            <a:endParaRPr lang="sv-SE" dirty="0"/>
          </a:p>
          <a:p>
            <a:r>
              <a:rPr lang="sv-SE" dirty="0"/>
              <a:t>Återfall </a:t>
            </a:r>
          </a:p>
          <a:p>
            <a:endParaRPr lang="sv-SE" dirty="0"/>
          </a:p>
          <a:p>
            <a:r>
              <a:rPr lang="sv-SE" dirty="0"/>
              <a:t>Förebyggande arbete</a:t>
            </a:r>
          </a:p>
          <a:p>
            <a:pPr marL="114300" indent="0">
              <a:buNone/>
            </a:pPr>
            <a:endParaRPr lang="sv-SE" dirty="0"/>
          </a:p>
          <a:p>
            <a:r>
              <a:rPr lang="sv-SE" dirty="0"/>
              <a:t>Vad är olagligt?</a:t>
            </a:r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/>
          <a:srcRect l="8603" r="8603"/>
          <a:stretch>
            <a:fillRect/>
          </a:stretch>
        </p:blipFill>
        <p:spPr>
          <a:xfrm>
            <a:off x="4030164" y="1844964"/>
            <a:ext cx="5016376" cy="266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61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Vad minskar risken </a:t>
            </a:r>
            <a:br>
              <a:rPr lang="sv-SE" dirty="0"/>
            </a:br>
            <a:r>
              <a:rPr lang="sv-SE" dirty="0"/>
              <a:t>att begå brott? Ett urval</a:t>
            </a:r>
          </a:p>
        </p:txBody>
      </p:sp>
      <p:pic>
        <p:nvPicPr>
          <p:cNvPr id="4" name="Bildobjekt 3" descr="How To Get Beer out of Carpet - Spot Removal Gu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915" y="3487397"/>
            <a:ext cx="3175000" cy="3175000"/>
          </a:xfrm>
          <a:prstGeom prst="rect">
            <a:avLst/>
          </a:prstGeom>
        </p:spPr>
      </p:pic>
      <p:pic>
        <p:nvPicPr>
          <p:cNvPr id="5" name="Bildobjekt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1829250"/>
            <a:ext cx="2846973" cy="1879002"/>
          </a:xfrm>
          <a:prstGeom prst="rect">
            <a:avLst/>
          </a:prstGeom>
        </p:spPr>
      </p:pic>
      <p:pic>
        <p:nvPicPr>
          <p:cNvPr id="6" name="Bildobjekt 5" descr="illpsykiskohälsa455px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74" y="1687917"/>
            <a:ext cx="4333875" cy="3038475"/>
          </a:xfrm>
          <a:prstGeom prst="rect">
            <a:avLst/>
          </a:prstGeom>
        </p:spPr>
      </p:pic>
      <p:pic>
        <p:nvPicPr>
          <p:cNvPr id="7" name="Bildobjekt 6" descr="filipino-knife-fighting-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75" y="4951288"/>
            <a:ext cx="2535936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68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Vad minskar risken </a:t>
            </a:r>
            <a:br>
              <a:rPr lang="sv-SE" dirty="0"/>
            </a:br>
            <a:r>
              <a:rPr lang="sv-SE" dirty="0"/>
              <a:t>att begå brott?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Alkohol &amp; missbruk</a:t>
            </a:r>
          </a:p>
          <a:p>
            <a:pPr lvl="1"/>
            <a:endParaRPr lang="sv-SE" dirty="0"/>
          </a:p>
          <a:p>
            <a:r>
              <a:rPr lang="sv-SE" sz="2800" dirty="0"/>
              <a:t>Ekonomisk situation</a:t>
            </a:r>
          </a:p>
          <a:p>
            <a:endParaRPr lang="sv-SE" sz="2800" dirty="0"/>
          </a:p>
          <a:p>
            <a:r>
              <a:rPr lang="sv-SE" sz="2800" dirty="0"/>
              <a:t>Familjesituation &amp; psykisk hälsa</a:t>
            </a:r>
          </a:p>
          <a:p>
            <a:endParaRPr lang="sv-SE" dirty="0"/>
          </a:p>
          <a:p>
            <a:r>
              <a:rPr lang="sv-SE" sz="2800" dirty="0"/>
              <a:t>Socialt nätverk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8759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Ekonomi &amp; Alkohol:</a:t>
            </a:r>
            <a:br>
              <a:rPr lang="sv-SE" dirty="0"/>
            </a:br>
            <a:r>
              <a:rPr lang="sv-SE" dirty="0"/>
              <a:t>Exempel från 90-talet</a:t>
            </a:r>
          </a:p>
        </p:txBody>
      </p:sp>
      <p:pic>
        <p:nvPicPr>
          <p:cNvPr id="4" name="Platshållare för innehåll 3" descr="Skärmavbild 2016-11-22 kl. 23.00.08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45" r="-53645"/>
          <a:stretch>
            <a:fillRect/>
          </a:stretch>
        </p:blipFill>
        <p:spPr>
          <a:xfrm>
            <a:off x="-1690255" y="1752600"/>
            <a:ext cx="8229600" cy="4373563"/>
          </a:xfrm>
        </p:spPr>
      </p:pic>
      <p:pic>
        <p:nvPicPr>
          <p:cNvPr id="5" name="Bildobjekt 4" descr="Skärmavbild 2016-11-22 kl. 22.59.5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55" y="1752600"/>
            <a:ext cx="3975677" cy="444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6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Brå: särskilda områden </a:t>
            </a:r>
            <a:br>
              <a:rPr lang="sv-SE" dirty="0"/>
            </a:br>
            <a:r>
              <a:rPr lang="sv-SE" dirty="0"/>
              <a:t>att förebygga </a:t>
            </a:r>
          </a:p>
        </p:txBody>
      </p:sp>
      <p:pic>
        <p:nvPicPr>
          <p:cNvPr id="4" name="Platshållare för innehåll 3" descr="Skärmavbild 2016-11-20 kl. 12.41.5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4484" t="7468" r="-304484" b="42960"/>
          <a:stretch/>
        </p:blipFill>
        <p:spPr>
          <a:xfrm>
            <a:off x="-5267439" y="1752599"/>
            <a:ext cx="16865246" cy="4443135"/>
          </a:xfrm>
          <a:prstGeom prst="rect">
            <a:avLst/>
          </a:prstGeom>
        </p:spPr>
      </p:pic>
      <p:pic>
        <p:nvPicPr>
          <p:cNvPr id="5" name="Platshållare för innehåll 3" descr="Skärmavbild 2016-11-20 kl. 12.41.5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4484" t="55669" r="-304484"/>
          <a:stretch/>
        </p:blipFill>
        <p:spPr>
          <a:xfrm>
            <a:off x="-3072902" y="1752599"/>
            <a:ext cx="18580632" cy="437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58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Tips till teser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Välj ett speciellt område och argumentera för ett ökat fokus på ditt område</a:t>
            </a:r>
          </a:p>
          <a:p>
            <a:r>
              <a:rPr lang="sv-SE" dirty="0"/>
              <a:t>Varför är det viktigare än andra områden?</a:t>
            </a:r>
          </a:p>
        </p:txBody>
      </p:sp>
    </p:spTree>
    <p:extLst>
      <p:ext uri="{BB962C8B-B14F-4D97-AF65-F5344CB8AC3E}">
        <p14:creationId xmlns:p14="http://schemas.microsoft.com/office/powerpoint/2010/main" val="269358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lagligt?</a:t>
            </a:r>
          </a:p>
        </p:txBody>
      </p:sp>
    </p:spTree>
    <p:extLst>
      <p:ext uri="{BB962C8B-B14F-4D97-AF65-F5344CB8AC3E}">
        <p14:creationId xmlns:p14="http://schemas.microsoft.com/office/powerpoint/2010/main" val="1738385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 och praxis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Vad är olagligt men många inte tycker är fel att göra?</a:t>
            </a:r>
          </a:p>
        </p:txBody>
      </p:sp>
    </p:spTree>
    <p:extLst>
      <p:ext uri="{BB962C8B-B14F-4D97-AF65-F5344CB8AC3E}">
        <p14:creationId xmlns:p14="http://schemas.microsoft.com/office/powerpoint/2010/main" val="167720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 och praxis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”Vardagsbrottslighet”</a:t>
            </a:r>
          </a:p>
          <a:p>
            <a:endParaRPr lang="sv-SE" sz="2800" dirty="0"/>
          </a:p>
          <a:p>
            <a:pPr lvl="1"/>
            <a:r>
              <a:rPr lang="sv-SE" sz="2800" dirty="0"/>
              <a:t>Nedladdning/streaming av film/serier utan att betala</a:t>
            </a:r>
          </a:p>
          <a:p>
            <a:pPr lvl="1"/>
            <a:r>
              <a:rPr lang="sv-SE" sz="2800" dirty="0"/>
              <a:t>Fortkörning</a:t>
            </a:r>
          </a:p>
          <a:p>
            <a:pPr lvl="1"/>
            <a:r>
              <a:rPr lang="sv-SE" sz="2800" dirty="0"/>
              <a:t>Marijuana</a:t>
            </a:r>
          </a:p>
          <a:p>
            <a:pPr lvl="1"/>
            <a:endParaRPr lang="sv-SE" sz="2400" dirty="0"/>
          </a:p>
          <a:p>
            <a:r>
              <a:rPr lang="sv-SE" sz="2800" dirty="0"/>
              <a:t>Glapp mellan lagen och vad många tycker är fel. </a:t>
            </a:r>
          </a:p>
          <a:p>
            <a:pPr lvl="1"/>
            <a:endParaRPr lang="sv-SE" sz="2400" dirty="0"/>
          </a:p>
          <a:p>
            <a:pPr lvl="1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76626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teser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Något som är olagligt nu borde vara lagligt</a:t>
            </a:r>
          </a:p>
          <a:p>
            <a:r>
              <a:rPr lang="sv-SE" dirty="0"/>
              <a:t>Något som är lagligt nu borde vara olagligt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” Vi borde begränsa hur mycket alkohol man får köpa, oavsett ålder”</a:t>
            </a:r>
          </a:p>
        </p:txBody>
      </p:sp>
    </p:spTree>
    <p:extLst>
      <p:ext uri="{BB962C8B-B14F-4D97-AF65-F5344CB8AC3E}">
        <p14:creationId xmlns:p14="http://schemas.microsoft.com/office/powerpoint/2010/main" val="2548914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Tips på länkar för statistik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b="1" dirty="0" err="1"/>
              <a:t>Bra.se</a:t>
            </a:r>
            <a:r>
              <a:rPr lang="sv-SE" sz="3200" dirty="0"/>
              <a:t> </a:t>
            </a:r>
          </a:p>
          <a:p>
            <a:pPr lvl="1"/>
            <a:r>
              <a:rPr lang="sv-SE" sz="2800" dirty="0"/>
              <a:t>Brottförebyggande rådet, härifrån kommer många av graferna jag visat.</a:t>
            </a:r>
          </a:p>
          <a:p>
            <a:r>
              <a:rPr lang="sv-SE" sz="3200" b="1" dirty="0" err="1"/>
              <a:t>Kriminalvarden.se</a:t>
            </a:r>
            <a:endParaRPr lang="sv-SE" sz="3200" dirty="0"/>
          </a:p>
          <a:p>
            <a:pPr lvl="1"/>
            <a:r>
              <a:rPr lang="sv-SE" sz="2800" dirty="0"/>
              <a:t>Statistik på straff och praktisk fakta</a:t>
            </a:r>
          </a:p>
          <a:p>
            <a:r>
              <a:rPr lang="sv-SE" sz="3200" b="1" dirty="0" err="1"/>
              <a:t>SCB.se</a:t>
            </a:r>
            <a:r>
              <a:rPr lang="sv-SE" sz="3200" dirty="0"/>
              <a:t> </a:t>
            </a:r>
          </a:p>
          <a:p>
            <a:pPr lvl="1"/>
            <a:r>
              <a:rPr lang="sv-SE" sz="2800" dirty="0"/>
              <a:t>Statistiska centralbyrån, statistik över nästan allt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57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Kriminalitet idag</a:t>
            </a:r>
          </a:p>
        </p:txBody>
      </p:sp>
    </p:spTree>
    <p:extLst>
      <p:ext uri="{BB962C8B-B14F-4D97-AF65-F5344CB8AC3E}">
        <p14:creationId xmlns:p14="http://schemas.microsoft.com/office/powerpoint/2010/main" val="149926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många brott begås?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Tre sätt att veta:</a:t>
            </a:r>
          </a:p>
          <a:p>
            <a:endParaRPr lang="sv-SE" dirty="0"/>
          </a:p>
          <a:p>
            <a:r>
              <a:rPr lang="sv-SE" dirty="0"/>
              <a:t>Polisanmälningar </a:t>
            </a:r>
          </a:p>
          <a:p>
            <a:r>
              <a:rPr lang="sv-SE" dirty="0"/>
              <a:t>Spaning (polisen ser någon begå brott)</a:t>
            </a:r>
          </a:p>
          <a:p>
            <a:r>
              <a:rPr lang="sv-SE" dirty="0"/>
              <a:t>Fråga folk (undersökningar)</a:t>
            </a:r>
          </a:p>
          <a:p>
            <a:endParaRPr lang="sv-SE" dirty="0"/>
          </a:p>
          <a:p>
            <a:r>
              <a:rPr lang="sv-SE" dirty="0"/>
              <a:t>Anmälningar =/= antal faktiska brott</a:t>
            </a:r>
          </a:p>
          <a:p>
            <a:endParaRPr lang="sv-SE" dirty="0"/>
          </a:p>
          <a:p>
            <a:r>
              <a:rPr lang="sv-SE" b="1" dirty="0"/>
              <a:t>Vilka saker är underrapporterade?</a:t>
            </a:r>
          </a:p>
        </p:txBody>
      </p:sp>
    </p:spTree>
    <p:extLst>
      <p:ext uri="{BB962C8B-B14F-4D97-AF65-F5344CB8AC3E}">
        <p14:creationId xmlns:p14="http://schemas.microsoft.com/office/powerpoint/2010/main" val="309511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Underrapporterat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Fortkörning</a:t>
            </a:r>
          </a:p>
          <a:p>
            <a:r>
              <a:rPr lang="sv-SE" dirty="0"/>
              <a:t>Snattning</a:t>
            </a:r>
          </a:p>
          <a:p>
            <a:r>
              <a:rPr lang="sv-SE" dirty="0"/>
              <a:t>Våld i relationer</a:t>
            </a:r>
          </a:p>
          <a:p>
            <a:endParaRPr lang="sv-SE" sz="2800" dirty="0"/>
          </a:p>
          <a:p>
            <a:pPr lvl="1"/>
            <a:r>
              <a:rPr lang="sv-SE" sz="2400" dirty="0"/>
              <a:t>Skillnaden mellan när vi frågar människor vad de gjort/utsatts för och vad som anmäls är större än för andra brott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91" y="441786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7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/>
          <a:lstStyle/>
          <a:p>
            <a:r>
              <a:rPr lang="sv-SE" dirty="0"/>
              <a:t>Trender i stort</a:t>
            </a:r>
          </a:p>
        </p:txBody>
      </p:sp>
      <p:pic>
        <p:nvPicPr>
          <p:cNvPr id="4" name="Platshållare för innehåll 3" descr="Skärmavbild 2016-11-20 kl. 11.54.56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46" r="-28846"/>
          <a:stretch>
            <a:fillRect/>
          </a:stretch>
        </p:blipFill>
        <p:spPr>
          <a:xfrm>
            <a:off x="-1739343" y="230925"/>
            <a:ext cx="12469965" cy="6627075"/>
          </a:xfrm>
        </p:spPr>
      </p:pic>
    </p:spTree>
    <p:extLst>
      <p:ext uri="{BB962C8B-B14F-4D97-AF65-F5344CB8AC3E}">
        <p14:creationId xmlns:p14="http://schemas.microsoft.com/office/powerpoint/2010/main" val="379710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Skärmavbild 2016-11-20 kl. 11.55.18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15" r="-24915"/>
          <a:stretch>
            <a:fillRect/>
          </a:stretch>
        </p:blipFill>
        <p:spPr>
          <a:xfrm>
            <a:off x="-1510927" y="196694"/>
            <a:ext cx="12136438" cy="6450012"/>
          </a:xfrm>
        </p:spPr>
      </p:pic>
    </p:spTree>
    <p:extLst>
      <p:ext uri="{BB962C8B-B14F-4D97-AF65-F5344CB8AC3E}">
        <p14:creationId xmlns:p14="http://schemas.microsoft.com/office/powerpoint/2010/main" val="354842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Skärmavbild 2016-11-20 kl. 11.56.20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07" r="-29707"/>
          <a:stretch>
            <a:fillRect/>
          </a:stretch>
        </p:blipFill>
        <p:spPr>
          <a:xfrm>
            <a:off x="-1769306" y="134707"/>
            <a:ext cx="12507468" cy="6646318"/>
          </a:xfrm>
        </p:spPr>
      </p:pic>
    </p:spTree>
    <p:extLst>
      <p:ext uri="{BB962C8B-B14F-4D97-AF65-F5344CB8AC3E}">
        <p14:creationId xmlns:p14="http://schemas.microsoft.com/office/powerpoint/2010/main" val="318988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Statistik: undvik fällorna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betyder </a:t>
            </a:r>
          </a:p>
          <a:p>
            <a:pPr marL="114300" indent="0">
              <a:buNone/>
            </a:pPr>
            <a:r>
              <a:rPr lang="sv-SE" dirty="0"/>
              <a:t>den här bilden?</a:t>
            </a:r>
          </a:p>
        </p:txBody>
      </p:sp>
      <p:pic>
        <p:nvPicPr>
          <p:cNvPr id="4" name="Bildobjekt 3" descr="Skärmavbild 2016-11-20 kl. 12.00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1752599"/>
            <a:ext cx="5575300" cy="51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90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e">
  <a:themeElements>
    <a:clrScheme name="Apoteka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Apotekare.thmx</Template>
  <TotalTime>4449</TotalTime>
  <Words>664</Words>
  <Application>Microsoft Office PowerPoint</Application>
  <PresentationFormat>Bildspel på skärmen (4:3)</PresentationFormat>
  <Paragraphs>162</Paragraphs>
  <Slides>29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4" baseType="lpstr">
      <vt:lpstr>Arial</vt:lpstr>
      <vt:lpstr>Book Antiqua</vt:lpstr>
      <vt:lpstr>Calibri</vt:lpstr>
      <vt:lpstr>Century Gothic</vt:lpstr>
      <vt:lpstr>Apotekare</vt:lpstr>
      <vt:lpstr>Kriminalitet</vt:lpstr>
      <vt:lpstr>Områden</vt:lpstr>
      <vt:lpstr>Kriminalitet idag</vt:lpstr>
      <vt:lpstr>Hur många brott begås?</vt:lpstr>
      <vt:lpstr>Underrapporterat</vt:lpstr>
      <vt:lpstr>Trender i stort</vt:lpstr>
      <vt:lpstr>PowerPoint-presentation</vt:lpstr>
      <vt:lpstr>PowerPoint-presentation</vt:lpstr>
      <vt:lpstr>Statistik: undvik fällorna</vt:lpstr>
      <vt:lpstr>Statistik: vad är det vi mäter?</vt:lpstr>
      <vt:lpstr>Vilka brott ökar?</vt:lpstr>
      <vt:lpstr>Exempel: dödligt våld</vt:lpstr>
      <vt:lpstr>Ungdomar &amp; brottslighet</vt:lpstr>
      <vt:lpstr>Straff &amp; återfall </vt:lpstr>
      <vt:lpstr>Delar</vt:lpstr>
      <vt:lpstr>Återfall inom tre år: Uppdelat på Vilket straff de fått</vt:lpstr>
      <vt:lpstr>Straff &amp; återfall</vt:lpstr>
      <vt:lpstr>Teser</vt:lpstr>
      <vt:lpstr>Förebyggande arbete</vt:lpstr>
      <vt:lpstr>Vad minskar risken  att begå brott? Ett urval</vt:lpstr>
      <vt:lpstr>Vad minskar risken  att begå brott?</vt:lpstr>
      <vt:lpstr>Ekonomi &amp; Alkohol: Exempel från 90-talet</vt:lpstr>
      <vt:lpstr>Brå: särskilda områden  att förebygga </vt:lpstr>
      <vt:lpstr>Tips till teser</vt:lpstr>
      <vt:lpstr>Vad är lagligt?</vt:lpstr>
      <vt:lpstr>Lag och praxis</vt:lpstr>
      <vt:lpstr>Lag och praxis</vt:lpstr>
      <vt:lpstr>Exempel på teser</vt:lpstr>
      <vt:lpstr>Tips på länkar för statistik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sonia</dc:creator>
  <cp:lastModifiedBy>Elin Harring</cp:lastModifiedBy>
  <cp:revision>21</cp:revision>
  <dcterms:created xsi:type="dcterms:W3CDTF">2016-11-20T10:43:17Z</dcterms:created>
  <dcterms:modified xsi:type="dcterms:W3CDTF">2016-12-01T09:22:34Z</dcterms:modified>
</cp:coreProperties>
</file>